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302" r:id="rId5"/>
    <p:sldId id="301" r:id="rId6"/>
    <p:sldId id="291" r:id="rId7"/>
    <p:sldId id="303" r:id="rId8"/>
    <p:sldId id="296" r:id="rId9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9633" autoAdjust="0"/>
  </p:normalViewPr>
  <p:slideViewPr>
    <p:cSldViewPr>
      <p:cViewPr varScale="1">
        <p:scale>
          <a:sx n="115" d="100"/>
          <a:sy n="115" d="100"/>
        </p:scale>
        <p:origin x="14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426A2-F10E-4BA3-9579-C2FF317B0D8E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96E07-D901-4EBD-8528-D16B792269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09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96E07-D901-4EBD-8528-D16B792269D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551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157A-42AC-4BB4-A841-26C9554D8341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5DE2-1C93-4A40-8EEF-68C8EA9142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157A-42AC-4BB4-A841-26C9554D8341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5DE2-1C93-4A40-8EEF-68C8EA9142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157A-42AC-4BB4-A841-26C9554D8341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5DE2-1C93-4A40-8EEF-68C8EA9142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157A-42AC-4BB4-A841-26C9554D8341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5DE2-1C93-4A40-8EEF-68C8EA9142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157A-42AC-4BB4-A841-26C9554D8341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5DE2-1C93-4A40-8EEF-68C8EA9142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157A-42AC-4BB4-A841-26C9554D8341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5DE2-1C93-4A40-8EEF-68C8EA9142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157A-42AC-4BB4-A841-26C9554D8341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5DE2-1C93-4A40-8EEF-68C8EA9142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157A-42AC-4BB4-A841-26C9554D8341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5DE2-1C93-4A40-8EEF-68C8EA9142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157A-42AC-4BB4-A841-26C9554D8341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5DE2-1C93-4A40-8EEF-68C8EA9142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157A-42AC-4BB4-A841-26C9554D8341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5DE2-1C93-4A40-8EEF-68C8EA9142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3157A-42AC-4BB4-A841-26C9554D8341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5DE2-1C93-4A40-8EEF-68C8EA9142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CC3157A-42AC-4BB4-A841-26C9554D8341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AE75DE2-1C93-4A40-8EEF-68C8EA9142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764704"/>
            <a:ext cx="7272808" cy="5400600"/>
          </a:xfrm>
        </p:spPr>
        <p:txBody>
          <a:bodyPr>
            <a:noAutofit/>
          </a:bodyPr>
          <a:lstStyle/>
          <a:p>
            <a:pPr algn="ctr"/>
            <a:endParaRPr lang="ru-RU" sz="3400" b="1" dirty="0">
              <a:solidFill>
                <a:srgbClr val="212745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«Об организации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приема 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первые классы 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 2026/2027 учебный год»</a:t>
            </a:r>
          </a:p>
          <a:p>
            <a:pPr algn="ctr"/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лавный специалист </a:t>
            </a:r>
          </a:p>
          <a:p>
            <a:pPr algn="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Шурыгина Наталья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иколаевна</a:t>
            </a:r>
          </a:p>
        </p:txBody>
      </p:sp>
    </p:spTree>
    <p:extLst>
      <p:ext uri="{BB962C8B-B14F-4D97-AF65-F5344CB8AC3E}">
        <p14:creationId xmlns:p14="http://schemas.microsoft.com/office/powerpoint/2010/main" val="43295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43608" y="1490464"/>
            <a:ext cx="7488832" cy="453082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закон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29.12.2012 №273-ФЗ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 образовании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Российской Федерации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закон от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28.12.2024 №544-ФЗ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"О внесении изменений в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67 и 78 Федерального закона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образовании в Российской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Федерации»;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Министерства просвещения РФ от 02.09.2020 №458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 утверждении Порядка приема на обучение по образовательным программам начального общего, основного общего и среднего общего образования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»;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комитета по образованию города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Барнаула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утверждении перечня территорий, закрепленных за муниципальными бюджетными (автономными) общеобразовательными организациями города Барнаула на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2025/2026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учебный год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закон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27.05.1998 № 76-ФЗ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статусе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военнослужащих»;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закон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07.02.2011 № 3-ФЗ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полиции";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закон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30.12.2012 № 283-ФЗ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социальных гарантиях сотрудникам некоторых федеральных органов исполнительной власти и внесении изменений в законодательные акты Российской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Федерации" и др.</a:t>
            </a:r>
          </a:p>
          <a:p>
            <a:pPr algn="just">
              <a:buFont typeface="Wingdings" pitchFamily="2" charset="2"/>
              <a:buChar char="Ø"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buNone/>
            </a:pP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700064" y="741075"/>
            <a:ext cx="6400800" cy="1463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11759" y="620688"/>
            <a:ext cx="62646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Нормативно-правовая основа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83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899592" y="692696"/>
            <a:ext cx="7488832" cy="40324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этап: </a:t>
            </a:r>
          </a:p>
          <a:p>
            <a:pPr marL="0" indent="0" algn="ctr">
              <a:buNone/>
            </a:pPr>
            <a:endParaRPr lang="ru-RU" sz="11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1 апреля 2026 года по 30 июня 2026 года</a:t>
            </a:r>
          </a:p>
          <a:p>
            <a:pPr marL="0" indent="0" algn="ctr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регистрация</a:t>
            </a:r>
            <a:r>
              <a: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льгота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ctr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школы издает приказ о приеме на обучение детей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течение 3 рабочих дней после завершения приема заявлений </a:t>
            </a:r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 30 июня, но не позднее 5 июля).</a:t>
            </a:r>
          </a:p>
          <a:p>
            <a:pPr marL="0" indent="0" algn="ctr">
              <a:buNone/>
            </a:pP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76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899592" y="692696"/>
            <a:ext cx="7488832" cy="40324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этап: </a:t>
            </a:r>
          </a:p>
          <a:p>
            <a:pPr marL="0" indent="0" algn="ctr">
              <a:buNone/>
            </a:pPr>
            <a:endParaRPr lang="ru-RU" sz="11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6 июля 2026 года по  5 сентября 2026 года</a:t>
            </a:r>
          </a:p>
          <a:p>
            <a:pPr marL="0" indent="0" algn="ctr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(не по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регистрации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ctr"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приеме необходимо издать в течение 5 рабочих дней после приема заявления и представленных документов</a:t>
            </a:r>
          </a:p>
          <a:p>
            <a:pPr marL="0" indent="0" algn="ctr">
              <a:buNone/>
            </a:pP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3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836712"/>
            <a:ext cx="8208912" cy="4824536"/>
          </a:xfrm>
        </p:spPr>
        <p:txBody>
          <a:bodyPr>
            <a:normAutofit fontScale="92500" lnSpcReduction="10000"/>
          </a:bodyPr>
          <a:lstStyle/>
          <a:p>
            <a:pPr marL="45720" indent="0" algn="just">
              <a:lnSpc>
                <a:spcPct val="120000"/>
              </a:lnSpc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приеме в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муниципальную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образовательную организацию может быть отказано только по причине отсутствия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ней свободных мест,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также при невыполнении условий, установленных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2.1 ст.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78 Закона 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lnSpc>
                <a:spcPct val="120000"/>
              </a:lnSpc>
              <a:buNone/>
            </a:pPr>
            <a:r>
              <a:rPr lang="ru-RU" sz="21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1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Иностранные </a:t>
            </a:r>
            <a:r>
              <a:rPr lang="ru-RU" sz="2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граждане принимаются на обучение по основным общеобразовательным программам при условии предъявления документа, подтверждающего законность их нахождения на территории Российской Федерации, а при приеме на обучение по образовательным программам начального общего, основного общего и среднего общего образования также при условии успешного прохождения на бесплатной основе в государственной или муниципальной общеобразовательной организации тестирования на знание русского языка, достаточное для освоения указанных образовательных программ. </a:t>
            </a:r>
          </a:p>
          <a:p>
            <a:pPr marL="45720" indent="0" algn="just">
              <a:lnSpc>
                <a:spcPct val="120000"/>
              </a:lnSpc>
              <a:buNone/>
            </a:pP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lnSpc>
                <a:spcPct val="120000"/>
              </a:lnSpc>
              <a:buNone/>
            </a:pPr>
            <a:endParaRPr lang="ru-RU" sz="2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98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836712"/>
            <a:ext cx="4464496" cy="711543"/>
          </a:xfrm>
        </p:spPr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Способы подачи заявлений: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1772816"/>
            <a:ext cx="7920880" cy="345638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электронной форме посредством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ЕПГУ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личном обращении родителей (законных представителей)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школу (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графиком работы 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операторов почтовой связи (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заказным письмом с уведомлением 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вручении)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7273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764704"/>
            <a:ext cx="8136904" cy="4896544"/>
          </a:xfrm>
        </p:spPr>
        <p:txBody>
          <a:bodyPr>
            <a:normAutofit fontScale="40000" lnSpcReduction="20000"/>
          </a:bodyPr>
          <a:lstStyle/>
          <a:p>
            <a:pPr marL="45720" indent="0" algn="ctr">
              <a:buNone/>
            </a:pPr>
            <a:endParaRPr lang="ru-RU" sz="3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4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опубликовать приказ комитета о закреплении территорий и количестве мест в первых классах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своих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информационном стенде и официальном сайте </a:t>
            </a:r>
          </a:p>
          <a:p>
            <a:pPr marL="45720" indent="0">
              <a:buNone/>
            </a:pP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(не позднее 10 календарных дней с момента издания приказа комитета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45720" indent="0">
              <a:buNone/>
            </a:pP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внести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 в локальные акты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(исключить способ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подачи заявления через Портал образовательных услуг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АК);</a:t>
            </a:r>
          </a:p>
          <a:p>
            <a:pPr>
              <a:buFontTx/>
              <a:buChar char="-"/>
            </a:pP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организовать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работу «горячих линий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>
              <a:buFontTx/>
              <a:buChar char="-"/>
            </a:pPr>
            <a:endParaRPr lang="ru-RU" sz="4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провести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разъяснительную работу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специалистами, ответственными за прием заявлений,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вежливом и учтивом консультировании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граждан.</a:t>
            </a:r>
          </a:p>
          <a:p>
            <a:pPr marL="45720" indent="0" algn="just">
              <a:buNone/>
            </a:pPr>
            <a:endParaRPr lang="ru-RU" sz="2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59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835696" y="2708920"/>
            <a:ext cx="5708104" cy="243342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4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5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5848</TotalTime>
  <Words>221</Words>
  <Application>Microsoft Office PowerPoint</Application>
  <PresentationFormat>Экран (4:3)</PresentationFormat>
  <Paragraphs>58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Calibri</vt:lpstr>
      <vt:lpstr>Georgia</vt:lpstr>
      <vt:lpstr>Times New Roman</vt:lpstr>
      <vt:lpstr>Trebuchet MS</vt:lpstr>
      <vt:lpstr>Wingdings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Способы подачи заявлений:</vt:lpstr>
      <vt:lpstr>Презентация PowerPoint</vt:lpstr>
      <vt:lpstr>Презентация PowerPoint</vt:lpstr>
    </vt:vector>
  </TitlesOfParts>
  <Company>Комитет по образованию г. Барнаула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Мамчур Юлия Юрьевна</dc:creator>
  <cp:lastModifiedBy>Наталья Николаевна Шурыгина</cp:lastModifiedBy>
  <cp:revision>176</cp:revision>
  <cp:lastPrinted>2025-02-26T09:40:50Z</cp:lastPrinted>
  <dcterms:created xsi:type="dcterms:W3CDTF">2014-05-15T01:31:08Z</dcterms:created>
  <dcterms:modified xsi:type="dcterms:W3CDTF">2026-03-18T05:36:41Z</dcterms:modified>
</cp:coreProperties>
</file>