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CC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4CC99-9F94-48C2-9F3F-6DB87A252385}" v="10" dt="2020-09-01T09:20:21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83" autoAdjust="0"/>
    <p:restoredTop sz="99424" autoAdjust="0"/>
  </p:normalViewPr>
  <p:slideViewPr>
    <p:cSldViewPr snapToGrid="0">
      <p:cViewPr>
        <p:scale>
          <a:sx n="70" d="100"/>
          <a:sy n="70" d="100"/>
        </p:scale>
        <p:origin x="-52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7899B-E975-4DF9-967B-812FC2285B59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DB1C8-E5FA-439D-A0B4-686D5FB202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63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1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CC499-9840-47F2-B5BF-3834C88077E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2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FB8E36-11C5-47B4-A8F0-48654AE65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E2BBC0-6DC7-4B6B-86B2-61B7FF365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60F884-9E50-44D5-AB29-6060A9EC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EE6402-C5C7-410B-B9B5-DF0E49B9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B5966B-A0C2-4D2E-A25F-E5D45137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15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28500A-DFFB-482E-B3CB-95AFB8E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06442F1-065B-4AE1-8A6D-01694EE49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85358B-2CED-4D71-8041-DCE838CA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40A91A-646F-49B0-BABE-AEA11970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FD2E73-9E3F-4308-AECB-4E8B4BDB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54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9D8891C-C9DE-4800-B2B1-81E8818C0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84F506-D982-41E9-ABBE-5F764024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8EACAE-9BB5-4240-AFC2-6618D4C0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7BD885-8F20-4345-B951-BD9FE33C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81AFD-45F0-4FC2-936B-57F1133D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92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BCBD09-6C7A-48F3-BD0E-921CEAE2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319E9F-0921-4A1E-82D6-52AA188D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729642-0862-41C7-8116-84FA6FE4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3ED52C-4C15-47C9-AB50-41655C29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113DEC-A133-49E8-8885-C3818A28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38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C1028-624C-4C43-B25A-751FC0C1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65E437D-A5B6-4CCF-ACEB-500BA671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F4900F-40E8-4258-A4A6-D84307F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78649C-F705-44B0-B0D2-D947B67A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C9F0FB-BC01-4E2B-9EC0-77D65E67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54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33CB29-98BA-4FB2-8308-097173A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B5B737-7C5D-43B8-8957-9D0E40CE7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F82F93-6380-4574-A3B9-EB9BC102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01CAE08-C248-469F-A032-F442A2D0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7B6A2E-3D8D-4276-87D4-3C0FAB04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BADD33E-E018-49DB-8818-727E46C9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74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C641F-8957-46DF-ACFC-319C4EA1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401F53B-0600-4A04-8758-F28AB2D82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71D025-2FF8-4E29-A4A0-5E336FB4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2B408C-3D88-4A92-88CF-0C695C79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7A5E36-FE99-4F09-996E-A9085CB79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02EE2AE-691A-4BA0-AA68-7B578B9B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6E724A8-7B64-46D6-8892-6877A24D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4027B6A-165F-4FDB-B5FB-9F999259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50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D9C72-0BFB-439A-8365-72BC8D5E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A4823-2835-4397-82B2-C917E479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FFEA37C-FD83-4AEC-8884-E974B9E5B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73C761-BD78-45A5-A734-9B49E998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09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6B00B7-C50A-4654-A15A-F1D056A4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EDB7DB5-7F31-49A0-A78C-11612403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B9D6D2F-03D8-43DA-9BF4-A6A7C944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97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594802-1AA1-4217-B2F8-63D953B2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318D98-0D0E-477B-BDDF-B5349A8D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9C1F15-FE8B-4F1E-A142-03CCBB2DC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7C5C73-2A96-4451-9957-59CADAFA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78BD78-FCFD-4C7F-8F97-2A6A0BEE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B472A2-2F97-473B-9563-2EFD8B0C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40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233D90-A366-41F0-A1AC-4690964F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6ABCE2C-2672-4F2F-8123-A537844BD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ED11B57-6F6A-4F19-AC71-D4B1BC4FE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D0B4AA-1285-4E32-9B61-23CB42FA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7486A4-0A04-4B25-9BF1-1B8771E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31F3C5-9E7C-4D88-B1FD-D456592C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9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C73D2-AF20-46B8-AF61-97F56073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40B715-03E9-4426-A27C-A5D7C3A1F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18BC6D-8F9B-4C0A-B2A1-3C1E538DF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DB5-71C6-4EB8-A747-F8CCE4A0F0B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D87668-98E4-4AFA-AD5A-4F4CA62B9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FE3195-01DA-4ED5-92B2-4DFDE8C14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651B-E091-4933-9AEC-452C7CD40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7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2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838200" y="1514901"/>
            <a:ext cx="10515600" cy="42853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ВНИМАНИЕ!!!</a:t>
            </a:r>
          </a:p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ВНИМАНИЕ!!!</a:t>
            </a:r>
          </a:p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ВНИМАНИЕ!!!</a:t>
            </a:r>
            <a:endParaRPr lang="ru-RU" sz="8800" b="1" dirty="0">
              <a:solidFill>
                <a:schemeClr val="accent2">
                  <a:lumMod val="75000"/>
                </a:schemeClr>
              </a:solidFill>
              <a:latin typeface="Circe Bold" panose="020B0602020203020203" pitchFamily="34" charset="-52"/>
            </a:endParaRPr>
          </a:p>
          <a:p>
            <a:pPr marL="0" indent="0">
              <a:buNone/>
            </a:pPr>
            <a:endParaRPr lang="ru-RU" dirty="0">
              <a:latin typeface="Circe Bold" panose="020B0602020203020203" pitchFamily="34" charset="-52"/>
            </a:endParaRPr>
          </a:p>
        </p:txBody>
      </p:sp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67" y="285728"/>
            <a:ext cx="1605049" cy="1076546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267" y="268871"/>
            <a:ext cx="1621127" cy="99042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109911" cy="127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8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3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67" y="285727"/>
            <a:ext cx="1799029" cy="1257937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267" y="268871"/>
            <a:ext cx="1739114" cy="118630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032449" cy="152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2746AB2-201F-40EC-92D0-F72092725F2E}"/>
              </a:ext>
            </a:extLst>
          </p:cNvPr>
          <p:cNvSpPr txBox="1"/>
          <p:nvPr/>
        </p:nvSpPr>
        <p:spPr>
          <a:xfrm>
            <a:off x="678459" y="1852880"/>
            <a:ext cx="10379844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От класса участвует </a:t>
            </a:r>
          </a:p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1 проект</a:t>
            </a:r>
            <a:endParaRPr lang="ru-RU" sz="8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7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2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Краевой конкурс</a:t>
            </a:r>
          </a:p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 </a:t>
            </a:r>
            <a:r>
              <a:rPr lang="ru-RU" sz="8800" b="1" dirty="0">
                <a:solidFill>
                  <a:schemeClr val="accent2">
                    <a:lumMod val="75000"/>
                  </a:schemeClr>
                </a:solidFill>
                <a:latin typeface="Circe Bold" panose="020B0602020203020203" pitchFamily="34" charset="-52"/>
              </a:rPr>
              <a:t>«Я считаю»</a:t>
            </a:r>
          </a:p>
          <a:p>
            <a:pPr marL="0" indent="0">
              <a:buNone/>
            </a:pPr>
            <a:endParaRPr lang="ru-RU" dirty="0">
              <a:latin typeface="Circe Bold" panose="020B0602020203020203" pitchFamily="34" charset="-52"/>
            </a:endParaRPr>
          </a:p>
        </p:txBody>
      </p:sp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67" y="285728"/>
            <a:ext cx="1605049" cy="1076546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267" y="268871"/>
            <a:ext cx="1621127" cy="99042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109911" cy="127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8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3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«</a:t>
            </a:r>
            <a:r>
              <a:rPr lang="ru-RU" sz="2000" b="1" dirty="0">
                <a:solidFill>
                  <a:srgbClr val="0070C0"/>
                </a:solidFill>
              </a:rPr>
              <a:t>Я считаю» </a:t>
            </a:r>
            <a:r>
              <a:rPr lang="ru-RU" sz="2000" dirty="0"/>
              <a:t>- </a:t>
            </a:r>
            <a:r>
              <a:rPr lang="ru-RU" sz="2000" dirty="0" smtClean="0"/>
              <a:t>конкурс </a:t>
            </a:r>
            <a:r>
              <a:rPr lang="ru-RU" sz="2000" dirty="0"/>
              <a:t>школьных </a:t>
            </a:r>
            <a:r>
              <a:rPr lang="ru-RU" sz="2000" dirty="0" smtClean="0"/>
              <a:t>проектов, выдвинутых и поддержанных старшеклассниками, </a:t>
            </a:r>
            <a:r>
              <a:rPr lang="ru-RU" sz="2000" dirty="0"/>
              <a:t>на право получения гранта из </a:t>
            </a:r>
            <a:r>
              <a:rPr lang="ru-RU" sz="2000" dirty="0" smtClean="0"/>
              <a:t>средств краевого </a:t>
            </a:r>
            <a:r>
              <a:rPr lang="ru-RU" sz="2000" dirty="0"/>
              <a:t>бюджета.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Цель </a:t>
            </a:r>
            <a:r>
              <a:rPr lang="ru-RU" sz="2000" b="1" dirty="0">
                <a:solidFill>
                  <a:srgbClr val="0070C0"/>
                </a:solidFill>
              </a:rPr>
              <a:t>конкурса: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повышение финансовой и бюджетной грамотности старшеклассников;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реализация новых идей по обустройству школьной инфраструктуры;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вовлечение старшеклассников в решение вопросов, касающихся улучшения учебно-воспитательного процесса.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такое «Я считаю»?</a:t>
            </a:r>
          </a:p>
          <a:p>
            <a:pPr marL="0" indent="0">
              <a:buNone/>
            </a:pPr>
            <a:r>
              <a:rPr lang="ru-RU" sz="2000" dirty="0"/>
              <a:t>Возможность учащихся 9-11 классов  предложить идеи  по обустройству своей школы и пришкольной территории </a:t>
            </a:r>
          </a:p>
          <a:p>
            <a:pPr marL="0" indent="0">
              <a:buNone/>
            </a:pPr>
            <a:endParaRPr lang="ru-RU" dirty="0">
              <a:latin typeface="Circe Bold" panose="020B0602020203020203" pitchFamily="34" charset="-52"/>
            </a:endParaRPr>
          </a:p>
        </p:txBody>
      </p:sp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67" y="285728"/>
            <a:ext cx="1939346" cy="1238272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267" y="268871"/>
            <a:ext cx="1916094" cy="109781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032449" cy="125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21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894" y="2679657"/>
            <a:ext cx="6116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Грант может быть направлен на: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улучшение учебно-воспитательного процесса;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развитие (создание) объектов школьной инфраструктуры.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829604" y="1598892"/>
            <a:ext cx="1598964" cy="875070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 </a:t>
            </a:r>
            <a:r>
              <a:rPr lang="ru-RU" dirty="0" smtClean="0"/>
              <a:t>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0685" y="1485820"/>
            <a:ext cx="3087329" cy="1101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</a:rPr>
              <a:t>Максимальный размер гранта, выделяемого на поддержку одного школьного проекта.</a:t>
            </a:r>
            <a:endParaRPr lang="ru-RU" sz="1600" b="1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9537" y="264059"/>
            <a:ext cx="3875624" cy="132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56440" y="4191007"/>
            <a:ext cx="53073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Объекты  благоустройства, культуры, библиотечного обслуживания, объекты, используемые для обеспечения учебного процесса, проведения общественных и культурно-массовых мероприятий, занятий физической культурой и спортом, находящиеся в собственности или оперативном управлении образовательной организации.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6441" y="668595"/>
            <a:ext cx="5307337" cy="304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7" descr="https://arxip.com/resize/object_detail/45d/obs/obscheobrazovat_dizayn-in_45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273" y="4191007"/>
            <a:ext cx="5230761" cy="2593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31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3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Участники конкурса:</a:t>
            </a:r>
          </a:p>
          <a:p>
            <a:pPr marL="0" indent="0">
              <a:buNone/>
            </a:pPr>
            <a:endParaRPr lang="ru-RU" dirty="0">
              <a:latin typeface="Circe Bold" panose="020B0602020203020203" pitchFamily="34" charset="-52"/>
            </a:endParaRPr>
          </a:p>
        </p:txBody>
      </p:sp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67" y="285728"/>
            <a:ext cx="1762365" cy="1169446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267" y="268871"/>
            <a:ext cx="1699785" cy="109781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032449" cy="127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4214" y="3874890"/>
            <a:ext cx="1895720" cy="160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90438" y="4017621"/>
            <a:ext cx="4915724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Обязательное условие участия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образовательной организации в конкурсе – наличие органа школьного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ученического самоуправления.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402" y="2775166"/>
            <a:ext cx="11041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Школы, зарегистрированные на территории Алтайского края:</a:t>
            </a:r>
          </a:p>
          <a:p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государственные </a:t>
            </a:r>
            <a:r>
              <a:rPr lang="ru-RU" sz="2000" dirty="0"/>
              <a:t>(</a:t>
            </a:r>
            <a:r>
              <a:rPr lang="ru-RU" sz="2000" dirty="0" smtClean="0"/>
              <a:t>муниципальные) бюджетные;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а</a:t>
            </a:r>
            <a:r>
              <a:rPr lang="ru-RU" sz="2000" dirty="0" smtClean="0"/>
              <a:t>втономные.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803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73F5FE5-81F6-4B7A-B72E-DC27DCF8A8BC}"/>
              </a:ext>
            </a:extLst>
          </p:cNvPr>
          <p:cNvSpPr txBox="1"/>
          <p:nvPr/>
        </p:nvSpPr>
        <p:spPr>
          <a:xfrm>
            <a:off x="2535338" y="581670"/>
            <a:ext cx="7512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Этапы реализации конкурса: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2300" y="1967367"/>
            <a:ext cx="3219545" cy="92333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ВЫДВИЖЕНИЕ СТАРШЕКЛАССНИКАМИ ПРОЕКТОВ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15013" y="2485555"/>
            <a:ext cx="776361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867671" y="2427444"/>
            <a:ext cx="784896" cy="158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95903" y="2023891"/>
            <a:ext cx="2571768" cy="92333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ПРЕДВАРИТЕЛЬНЫЙ АНАЛИЗ ВЫДВИНУТЫХ ПРОЕКТОВ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52566" y="1992838"/>
            <a:ext cx="2357455" cy="92333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ПРОВЕДЕНИЕ ШКОЛЬНОГО ГОЛОСОВАНИЯ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79871" y="3683435"/>
            <a:ext cx="3313865" cy="1138773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ОФОРМЛЕНИЕ ЗАЯВКИ НА УЧАСТИЕ В КОНКУРСЕ</a:t>
            </a:r>
            <a:endParaRPr lang="ru-RU" sz="1050" b="1" dirty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15013" y="4306051"/>
            <a:ext cx="76734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867671" y="4285187"/>
            <a:ext cx="78489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282353" y="3744990"/>
            <a:ext cx="2585319" cy="1077218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ОПРЕДЕЛЕНИЕ ПОБЕДИТЕЛЕЙ, ЗАКЛЮЧЕНИЕ СОГЛАШЕНИЙ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652567" y="3821934"/>
            <a:ext cx="2363832" cy="92333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РЕАЛИЗАЦИЯ ПРОЕКТА</a:t>
            </a:r>
          </a:p>
        </p:txBody>
      </p:sp>
      <p:pic>
        <p:nvPicPr>
          <p:cNvPr id="22" name="Рисунок 21" descr="Проек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1374" y="5134337"/>
            <a:ext cx="2576297" cy="1481219"/>
          </a:xfrm>
          <a:prstGeom prst="rect">
            <a:avLst/>
          </a:prstGeom>
        </p:spPr>
      </p:pic>
      <p:pic>
        <p:nvPicPr>
          <p:cNvPr id="23" name="Picture 2" descr="http://pic23.nipic.com/20120719/2786001_085439018000_2.jpg"/>
          <p:cNvPicPr>
            <a:picLocks noChangeAspect="1" noChangeArrowheads="1"/>
          </p:cNvPicPr>
          <p:nvPr/>
        </p:nvPicPr>
        <p:blipFill>
          <a:blip r:embed="rId3" cstate="print"/>
          <a:srcRect l="8179" r="5947" b="4971"/>
          <a:stretch>
            <a:fillRect/>
          </a:stretch>
        </p:blipFill>
        <p:spPr bwMode="auto">
          <a:xfrm>
            <a:off x="1179871" y="5134337"/>
            <a:ext cx="3244645" cy="1428760"/>
          </a:xfrm>
          <a:prstGeom prst="rect">
            <a:avLst/>
          </a:prstGeom>
          <a:noFill/>
        </p:spPr>
      </p:pic>
      <p:pic>
        <p:nvPicPr>
          <p:cNvPr id="24" name="Picture 8" descr="https://im0-tub-ru.yandex.net/i?id=f5a46d325ad028599471fab59e026028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2566" y="5134337"/>
            <a:ext cx="2357455" cy="1454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17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67" y="285728"/>
            <a:ext cx="1821359" cy="1179278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267" y="268871"/>
            <a:ext cx="1779891" cy="108798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9" y="177830"/>
            <a:ext cx="3932930" cy="12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10"/>
          <p:cNvSpPr txBox="1">
            <a:spLocks noGrp="1"/>
          </p:cNvSpPr>
          <p:nvPr>
            <p:ph idx="1"/>
          </p:nvPr>
        </p:nvSpPr>
        <p:spPr>
          <a:xfrm>
            <a:off x="2206146" y="1728020"/>
            <a:ext cx="778969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Нормативное обеспечение проекта  «Я считаю»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0962" y="2571744"/>
            <a:ext cx="115716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Постановление Правительства Алтайского края от 22.03.2019 № 95 </a:t>
            </a:r>
          </a:p>
          <a:p>
            <a:pPr algn="just"/>
            <a:r>
              <a:rPr lang="ru-RU" sz="2400" dirty="0" smtClean="0"/>
              <a:t>«Об утверждении Порядка предоставления грантов на поддержку школьных инициатив» </a:t>
            </a:r>
            <a:r>
              <a:rPr lang="ru-RU" sz="2200" dirty="0" smtClean="0"/>
              <a:t>(в ред. от 02.09.2020 №376)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Приказ Министерства образования и науки Алтайского края от 08.08.2019 №29-п </a:t>
            </a:r>
          </a:p>
          <a:p>
            <a:pPr algn="just"/>
            <a:r>
              <a:rPr lang="ru-RU" sz="2400" dirty="0" smtClean="0"/>
              <a:t>«Об утверждении положения о проведении конкурса «Я считаю» и форм документов  для проведения конкурсного отбора для предоставление грантов на поддержку школьных инициатив» </a:t>
            </a:r>
            <a:r>
              <a:rPr lang="ru-RU" sz="2200" dirty="0" smtClean="0"/>
              <a:t>(в ред. от 29.10.2020 №37-П)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7491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3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68" y="285727"/>
            <a:ext cx="1949178" cy="1257938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267" y="268871"/>
            <a:ext cx="1779891" cy="1117477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188569" cy="1297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2746AB2-201F-40EC-92D0-F72092725F2E}"/>
              </a:ext>
            </a:extLst>
          </p:cNvPr>
          <p:cNvSpPr txBox="1"/>
          <p:nvPr/>
        </p:nvSpPr>
        <p:spPr>
          <a:xfrm>
            <a:off x="883341" y="1933677"/>
            <a:ext cx="10379844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Координаторами </a:t>
            </a:r>
            <a:r>
              <a:rPr lang="ru-RU" sz="2400" dirty="0"/>
              <a:t>конкурса </a:t>
            </a:r>
            <a:r>
              <a:rPr lang="ru-RU" sz="2400" dirty="0" smtClean="0"/>
              <a:t>выступают: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Министерство </a:t>
            </a:r>
            <a:r>
              <a:rPr lang="ru-RU" sz="2400" dirty="0"/>
              <a:t>образования и науки </a:t>
            </a:r>
            <a:r>
              <a:rPr lang="ru-RU" sz="2400" dirty="0" smtClean="0"/>
              <a:t>Алтайского края;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Министерство финансов</a:t>
            </a:r>
            <a:r>
              <a:rPr lang="ru-RU" sz="2400" dirty="0"/>
              <a:t> </a:t>
            </a:r>
            <a:r>
              <a:rPr lang="ru-RU" sz="2400" dirty="0" smtClean="0"/>
              <a:t>Алтайского края.</a:t>
            </a:r>
          </a:p>
          <a:p>
            <a:endParaRPr lang="ru-RU" sz="2400" dirty="0" smtClean="0"/>
          </a:p>
          <a:p>
            <a:r>
              <a:rPr lang="ru-RU" sz="2400" dirty="0"/>
              <a:t>Организационно-методическое </a:t>
            </a:r>
            <a:r>
              <a:rPr lang="ru-RU" sz="2400" dirty="0" smtClean="0"/>
              <a:t>сопровождение: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КАУ ДПО «Алтайский институт развития образования </a:t>
            </a:r>
            <a:r>
              <a:rPr lang="ru-RU" sz="2400" dirty="0"/>
              <a:t>имени </a:t>
            </a:r>
            <a:r>
              <a:rPr lang="ru-RU" sz="2400" dirty="0" smtClean="0"/>
              <a:t>А.М. </a:t>
            </a:r>
            <a:r>
              <a:rPr lang="ru-RU" sz="2400" dirty="0" err="1" smtClean="0"/>
              <a:t>Топорова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503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OK\Desktop\3.png"/>
          <p:cNvPicPr>
            <a:picLocks noChangeAspect="1" noChangeArrowheads="1"/>
          </p:cNvPicPr>
          <p:nvPr/>
        </p:nvPicPr>
        <p:blipFill rotWithShape="1">
          <a:blip r:embed="rId3"/>
          <a:srcRect l="758" t="22440" r="2273"/>
          <a:stretch/>
        </p:blipFill>
        <p:spPr bwMode="auto">
          <a:xfrm>
            <a:off x="0" y="1700784"/>
            <a:ext cx="12192000" cy="51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67" y="285727"/>
            <a:ext cx="1799029" cy="1257937"/>
          </a:xfrm>
          <a:prstGeom prst="rect">
            <a:avLst/>
          </a:prstGeom>
          <a:noFill/>
        </p:spPr>
      </p:pic>
      <p:pic>
        <p:nvPicPr>
          <p:cNvPr id="2969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267" y="268871"/>
            <a:ext cx="1739114" cy="118630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818" y="177830"/>
            <a:ext cx="4032449" cy="152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2746AB2-201F-40EC-92D0-F72092725F2E}"/>
              </a:ext>
            </a:extLst>
          </p:cNvPr>
          <p:cNvSpPr txBox="1"/>
          <p:nvPr/>
        </p:nvSpPr>
        <p:spPr>
          <a:xfrm>
            <a:off x="218364" y="2125835"/>
            <a:ext cx="11791665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Участники: учащиеся </a:t>
            </a:r>
          </a:p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9-11 классов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0957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343</Words>
  <Application>Microsoft Office PowerPoint</Application>
  <PresentationFormat>Произвольный</PresentationFormat>
  <Paragraphs>63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theworldgraffiti@yandex.ru</dc:creator>
  <cp:lastModifiedBy>user2</cp:lastModifiedBy>
  <cp:revision>46</cp:revision>
  <dcterms:created xsi:type="dcterms:W3CDTF">2020-08-28T07:24:46Z</dcterms:created>
  <dcterms:modified xsi:type="dcterms:W3CDTF">2023-10-06T02:07:07Z</dcterms:modified>
</cp:coreProperties>
</file>